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2"/>
  </p:sldMasterIdLst>
  <p:notesMasterIdLst>
    <p:notesMasterId r:id="rId4"/>
  </p:notesMasterIdLst>
  <p:handoutMasterIdLst>
    <p:handoutMasterId r:id="rId5"/>
  </p:handoutMasterIdLst>
  <p:sldIdLst>
    <p:sldId id="258" r:id="rId3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254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36" d="100"/>
          <a:sy n="36" d="100"/>
        </p:scale>
        <p:origin x="166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BCE706F-BE7E-4F22-AE32-FB4BBAA5D80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4D7C7FE-E3FE-4404-9E33-20E7B51341C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72C41A-4C1E-4FA5-9894-90A1703B09A5}" type="datetimeFigureOut">
              <a:rPr lang="en-GB" smtClean="0"/>
              <a:t>23/03/2022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8DFC3C7-2298-411A-81B7-7D91B07D974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47E4F2-326E-40E6-A3DA-83EF7E26055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74B02A-1F29-4327-A4DC-7B30E89109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20803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C68B79-2A24-4A28-8FA3-0D22BA6640E7}" type="datetimeFigureOut">
              <a:rPr lang="en-GB" smtClean="0"/>
              <a:t>23/03/2022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12BEED-5840-4D43-814A-1278A25CFC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6610224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12BEED-5840-4D43-814A-1278A25CFCE3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29323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0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6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7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8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21FB587-EB96-4C94-B419-BF26E20B6B64}"/>
              </a:ext>
            </a:extLst>
          </p:cNvPr>
          <p:cNvSpPr txBox="1"/>
          <p:nvPr userDrawn="1">
            <p:custDataLst>
              <p:tags r:id="rId1"/>
            </p:custDataLst>
          </p:nvPr>
        </p:nvSpPr>
        <p:spPr>
          <a:xfrm>
            <a:off x="127000" y="127000"/>
            <a:ext cx="7305675" cy="461665"/>
          </a:xfrm>
          <a:prstGeom prst="rect">
            <a:avLst/>
          </a:prstGeom>
          <a:noFill/>
          <a:ln cmpd="sng">
            <a:noFill/>
          </a:ln>
          <a:extLst>
            <a:ext uri="{91240B29-F687-4F45-9708-019B960494DF}">
              <a14:hiddenLine xmlns:a14="http://schemas.microsoft.com/office/drawing/2010/main" cmpd="sng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normAutofit/>
          </a:bodyPr>
          <a:lstStyle/>
          <a:p>
            <a:pPr marL="0" algn="ctr" defTabSz="457200" rtl="0" eaLnBrk="1" latinLnBrk="0" hangingPunct="1">
              <a:buNone/>
            </a:pPr>
            <a:r>
              <a:rPr lang="en-GB" sz="1200" b="0" i="0" u="none">
                <a:solidFill>
                  <a:srgbClr val="000000"/>
                </a:solidFill>
                <a:latin typeface="Times New Roman" panose="02020603050405020304" pitchFamily="18" charset="0"/>
              </a:rPr>
              <a:t> 
</a:t>
            </a:r>
            <a:r>
              <a:rPr lang="en-GB" sz="1200" b="0" i="0" u="none">
                <a:solidFill>
                  <a:srgbClr val="00C000"/>
                </a:solidFill>
                <a:latin typeface="Tahoma" panose="020B0604030504040204" pitchFamily="34" charset="0"/>
              </a:rPr>
              <a:t>Non-Sensitive Information</a:t>
            </a:r>
          </a:p>
        </p:txBody>
      </p:sp>
    </p:spTree>
    <p:extLst>
      <p:ext uri="{BB962C8B-B14F-4D97-AF65-F5344CB8AC3E}">
        <p14:creationId xmlns:p14="http://schemas.microsoft.com/office/powerpoint/2010/main" val="7952750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769C9A8-CDF4-4A9C-873A-21BDB051051A}"/>
              </a:ext>
            </a:extLst>
          </p:cNvPr>
          <p:cNvSpPr txBox="1"/>
          <p:nvPr userDrawn="1">
            <p:custDataLst>
              <p:tags r:id="rId1"/>
            </p:custDataLst>
          </p:nvPr>
        </p:nvSpPr>
        <p:spPr>
          <a:xfrm>
            <a:off x="127000" y="127000"/>
            <a:ext cx="7305675" cy="461665"/>
          </a:xfrm>
          <a:prstGeom prst="rect">
            <a:avLst/>
          </a:prstGeom>
          <a:noFill/>
          <a:ln cmpd="sng">
            <a:noFill/>
          </a:ln>
          <a:extLst>
            <a:ext uri="{91240B29-F687-4F45-9708-019B960494DF}">
              <a14:hiddenLine xmlns:a14="http://schemas.microsoft.com/office/drawing/2010/main" cmpd="sng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normAutofit/>
          </a:bodyPr>
          <a:lstStyle/>
          <a:p>
            <a:pPr marL="0" algn="ctr" defTabSz="457200" rtl="0" eaLnBrk="1" latinLnBrk="0" hangingPunct="1">
              <a:buNone/>
            </a:pPr>
            <a:r>
              <a:rPr lang="en-GB" sz="1200" b="0" i="0" u="none">
                <a:solidFill>
                  <a:srgbClr val="000000"/>
                </a:solidFill>
                <a:latin typeface="Times New Roman" panose="02020603050405020304" pitchFamily="18" charset="0"/>
              </a:rPr>
              <a:t> 
</a:t>
            </a:r>
            <a:r>
              <a:rPr lang="en-GB" sz="1200" b="0" i="0" u="none">
                <a:solidFill>
                  <a:srgbClr val="00C000"/>
                </a:solidFill>
                <a:latin typeface="Tahoma" panose="020B0604030504040204" pitchFamily="34" charset="0"/>
              </a:rPr>
              <a:t>Non-Sensitive Information</a:t>
            </a:r>
          </a:p>
        </p:txBody>
      </p:sp>
    </p:spTree>
    <p:extLst>
      <p:ext uri="{BB962C8B-B14F-4D97-AF65-F5344CB8AC3E}">
        <p14:creationId xmlns:p14="http://schemas.microsoft.com/office/powerpoint/2010/main" val="39010633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36AC7BC-FF9E-450A-BADF-416C5CD9EDAC}"/>
              </a:ext>
            </a:extLst>
          </p:cNvPr>
          <p:cNvSpPr txBox="1"/>
          <p:nvPr userDrawn="1">
            <p:custDataLst>
              <p:tags r:id="rId1"/>
            </p:custDataLst>
          </p:nvPr>
        </p:nvSpPr>
        <p:spPr>
          <a:xfrm>
            <a:off x="127000" y="127000"/>
            <a:ext cx="7305675" cy="461665"/>
          </a:xfrm>
          <a:prstGeom prst="rect">
            <a:avLst/>
          </a:prstGeom>
          <a:noFill/>
          <a:ln cmpd="sng">
            <a:noFill/>
          </a:ln>
          <a:extLst>
            <a:ext uri="{91240B29-F687-4F45-9708-019B960494DF}">
              <a14:hiddenLine xmlns:a14="http://schemas.microsoft.com/office/drawing/2010/main" cmpd="sng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normAutofit/>
          </a:bodyPr>
          <a:lstStyle/>
          <a:p>
            <a:pPr marL="0" algn="ctr" defTabSz="457200" rtl="0" eaLnBrk="1" latinLnBrk="0" hangingPunct="1">
              <a:buNone/>
            </a:pPr>
            <a:r>
              <a:rPr lang="en-GB" sz="1200" b="0" i="0" u="none">
                <a:solidFill>
                  <a:srgbClr val="000000"/>
                </a:solidFill>
                <a:latin typeface="Times New Roman" panose="02020603050405020304" pitchFamily="18" charset="0"/>
              </a:rPr>
              <a:t> 
</a:t>
            </a:r>
            <a:r>
              <a:rPr lang="en-GB" sz="1200" b="0" i="0" u="none">
                <a:solidFill>
                  <a:srgbClr val="00C000"/>
                </a:solidFill>
                <a:latin typeface="Tahoma" panose="020B0604030504040204" pitchFamily="34" charset="0"/>
              </a:rPr>
              <a:t>Non-Sensitive Information</a:t>
            </a:r>
          </a:p>
        </p:txBody>
      </p:sp>
    </p:spTree>
    <p:extLst>
      <p:ext uri="{BB962C8B-B14F-4D97-AF65-F5344CB8AC3E}">
        <p14:creationId xmlns:p14="http://schemas.microsoft.com/office/powerpoint/2010/main" val="22518560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7E8842C-7EE8-43D6-B252-CA3DF459717A}"/>
              </a:ext>
            </a:extLst>
          </p:cNvPr>
          <p:cNvSpPr txBox="1"/>
          <p:nvPr userDrawn="1">
            <p:custDataLst>
              <p:tags r:id="rId1"/>
            </p:custDataLst>
          </p:nvPr>
        </p:nvSpPr>
        <p:spPr>
          <a:xfrm>
            <a:off x="127000" y="127000"/>
            <a:ext cx="7305675" cy="461665"/>
          </a:xfrm>
          <a:prstGeom prst="rect">
            <a:avLst/>
          </a:prstGeom>
          <a:noFill/>
          <a:ln cmpd="sng">
            <a:noFill/>
          </a:ln>
          <a:extLst>
            <a:ext uri="{91240B29-F687-4F45-9708-019B960494DF}">
              <a14:hiddenLine xmlns:a14="http://schemas.microsoft.com/office/drawing/2010/main" cmpd="sng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normAutofit/>
          </a:bodyPr>
          <a:lstStyle/>
          <a:p>
            <a:pPr marL="0" algn="ctr" defTabSz="457200" rtl="0" eaLnBrk="1" latinLnBrk="0" hangingPunct="1">
              <a:buNone/>
            </a:pPr>
            <a:r>
              <a:rPr lang="en-GB" sz="1200" b="0" i="0" u="none">
                <a:solidFill>
                  <a:srgbClr val="000000"/>
                </a:solidFill>
                <a:latin typeface="Times New Roman" panose="02020603050405020304" pitchFamily="18" charset="0"/>
              </a:rPr>
              <a:t> 
</a:t>
            </a:r>
            <a:r>
              <a:rPr lang="en-GB" sz="1200" b="0" i="0" u="none">
                <a:solidFill>
                  <a:srgbClr val="00C000"/>
                </a:solidFill>
                <a:latin typeface="Tahoma" panose="020B0604030504040204" pitchFamily="34" charset="0"/>
              </a:rPr>
              <a:t>Non-Sensitive Information</a:t>
            </a:r>
          </a:p>
        </p:txBody>
      </p:sp>
    </p:spTree>
    <p:extLst>
      <p:ext uri="{BB962C8B-B14F-4D97-AF65-F5344CB8AC3E}">
        <p14:creationId xmlns:p14="http://schemas.microsoft.com/office/powerpoint/2010/main" val="41967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D97ABB9-B8D8-4B1C-BB4C-3E717D3C00DE}"/>
              </a:ext>
            </a:extLst>
          </p:cNvPr>
          <p:cNvSpPr txBox="1"/>
          <p:nvPr userDrawn="1">
            <p:custDataLst>
              <p:tags r:id="rId1"/>
            </p:custDataLst>
          </p:nvPr>
        </p:nvSpPr>
        <p:spPr>
          <a:xfrm>
            <a:off x="127000" y="127000"/>
            <a:ext cx="7305675" cy="461665"/>
          </a:xfrm>
          <a:prstGeom prst="rect">
            <a:avLst/>
          </a:prstGeom>
          <a:noFill/>
          <a:ln cmpd="sng">
            <a:noFill/>
          </a:ln>
          <a:extLst>
            <a:ext uri="{91240B29-F687-4F45-9708-019B960494DF}">
              <a14:hiddenLine xmlns:a14="http://schemas.microsoft.com/office/drawing/2010/main" cmpd="sng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normAutofit/>
          </a:bodyPr>
          <a:lstStyle/>
          <a:p>
            <a:pPr marL="0" algn="ctr" defTabSz="457200" rtl="0" eaLnBrk="1" latinLnBrk="0" hangingPunct="1">
              <a:buNone/>
            </a:pPr>
            <a:r>
              <a:rPr lang="en-GB" sz="1200" b="0" i="0" u="none">
                <a:solidFill>
                  <a:srgbClr val="000000"/>
                </a:solidFill>
                <a:latin typeface="Times New Roman" panose="02020603050405020304" pitchFamily="18" charset="0"/>
              </a:rPr>
              <a:t> 
</a:t>
            </a:r>
            <a:r>
              <a:rPr lang="en-GB" sz="1200" b="0" i="0" u="none">
                <a:solidFill>
                  <a:srgbClr val="00C000"/>
                </a:solidFill>
                <a:latin typeface="Tahoma" panose="020B0604030504040204" pitchFamily="34" charset="0"/>
              </a:rPr>
              <a:t>Non-Sensitive Information</a:t>
            </a:r>
          </a:p>
        </p:txBody>
      </p:sp>
    </p:spTree>
    <p:extLst>
      <p:ext uri="{BB962C8B-B14F-4D97-AF65-F5344CB8AC3E}">
        <p14:creationId xmlns:p14="http://schemas.microsoft.com/office/powerpoint/2010/main" val="19836022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C5BF30A-3052-406F-AF59-2EE3ECE4F790}"/>
              </a:ext>
            </a:extLst>
          </p:cNvPr>
          <p:cNvSpPr txBox="1"/>
          <p:nvPr userDrawn="1">
            <p:custDataLst>
              <p:tags r:id="rId1"/>
            </p:custDataLst>
          </p:nvPr>
        </p:nvSpPr>
        <p:spPr>
          <a:xfrm>
            <a:off x="127000" y="127000"/>
            <a:ext cx="7305675" cy="461665"/>
          </a:xfrm>
          <a:prstGeom prst="rect">
            <a:avLst/>
          </a:prstGeom>
          <a:noFill/>
          <a:ln cmpd="sng">
            <a:noFill/>
          </a:ln>
          <a:extLst>
            <a:ext uri="{91240B29-F687-4F45-9708-019B960494DF}">
              <a14:hiddenLine xmlns:a14="http://schemas.microsoft.com/office/drawing/2010/main" cmpd="sng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normAutofit/>
          </a:bodyPr>
          <a:lstStyle/>
          <a:p>
            <a:pPr marL="0" algn="ctr" defTabSz="457200" rtl="0" eaLnBrk="1" latinLnBrk="0" hangingPunct="1">
              <a:buNone/>
            </a:pPr>
            <a:r>
              <a:rPr lang="en-GB" sz="1200" b="0" i="0" u="none">
                <a:solidFill>
                  <a:srgbClr val="000000"/>
                </a:solidFill>
                <a:latin typeface="Times New Roman" panose="02020603050405020304" pitchFamily="18" charset="0"/>
              </a:rPr>
              <a:t> 
</a:t>
            </a:r>
            <a:r>
              <a:rPr lang="en-GB" sz="1200" b="0" i="0" u="none">
                <a:solidFill>
                  <a:srgbClr val="00C000"/>
                </a:solidFill>
                <a:latin typeface="Tahoma" panose="020B0604030504040204" pitchFamily="34" charset="0"/>
              </a:rPr>
              <a:t>Non-Sensitive Information</a:t>
            </a:r>
          </a:p>
        </p:txBody>
      </p:sp>
    </p:spTree>
    <p:extLst>
      <p:ext uri="{BB962C8B-B14F-4D97-AF65-F5344CB8AC3E}">
        <p14:creationId xmlns:p14="http://schemas.microsoft.com/office/powerpoint/2010/main" val="38570010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8D6F0C17-3387-466E-B61E-6724404A8091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A3F26C1-273D-4D1B-A234-C8108C9C92AF}"/>
              </a:ext>
            </a:extLst>
          </p:cNvPr>
          <p:cNvSpPr txBox="1"/>
          <p:nvPr userDrawn="1">
            <p:custDataLst>
              <p:tags r:id="rId1"/>
            </p:custDataLst>
          </p:nvPr>
        </p:nvSpPr>
        <p:spPr>
          <a:xfrm>
            <a:off x="127000" y="127000"/>
            <a:ext cx="7305675" cy="461665"/>
          </a:xfrm>
          <a:prstGeom prst="rect">
            <a:avLst/>
          </a:prstGeom>
          <a:noFill/>
          <a:ln cmpd="sng">
            <a:noFill/>
          </a:ln>
          <a:extLst>
            <a:ext uri="{91240B29-F687-4F45-9708-019B960494DF}">
              <a14:hiddenLine xmlns:a14="http://schemas.microsoft.com/office/drawing/2010/main" cmpd="sng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normAutofit/>
          </a:bodyPr>
          <a:lstStyle/>
          <a:p>
            <a:pPr marL="0" algn="ctr" defTabSz="457200" rtl="0" eaLnBrk="1" latinLnBrk="0" hangingPunct="1">
              <a:buNone/>
            </a:pPr>
            <a:r>
              <a:rPr lang="en-GB" sz="1200" b="0" i="0" u="none">
                <a:solidFill>
                  <a:srgbClr val="000000"/>
                </a:solidFill>
                <a:latin typeface="Times New Roman" panose="02020603050405020304" pitchFamily="18" charset="0"/>
              </a:rPr>
              <a:t> 
</a:t>
            </a:r>
            <a:r>
              <a:rPr lang="en-GB" sz="1200" b="0" i="0" u="none">
                <a:solidFill>
                  <a:srgbClr val="00C000"/>
                </a:solidFill>
                <a:latin typeface="Tahoma" panose="020B0604030504040204" pitchFamily="34" charset="0"/>
              </a:rPr>
              <a:t>Non-Sensitive Information</a:t>
            </a:r>
          </a:p>
        </p:txBody>
      </p:sp>
    </p:spTree>
    <p:extLst>
      <p:ext uri="{BB962C8B-B14F-4D97-AF65-F5344CB8AC3E}">
        <p14:creationId xmlns:p14="http://schemas.microsoft.com/office/powerpoint/2010/main" val="28175077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8D6F0C17-3387-466E-B61E-6724404A8091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C38FE7C-F120-4CA7-A118-6B83E3B42D14}"/>
              </a:ext>
            </a:extLst>
          </p:cNvPr>
          <p:cNvSpPr txBox="1"/>
          <p:nvPr userDrawn="1">
            <p:custDataLst>
              <p:tags r:id="rId1"/>
            </p:custDataLst>
          </p:nvPr>
        </p:nvSpPr>
        <p:spPr>
          <a:xfrm>
            <a:off x="127000" y="127000"/>
            <a:ext cx="7305675" cy="461665"/>
          </a:xfrm>
          <a:prstGeom prst="rect">
            <a:avLst/>
          </a:prstGeom>
          <a:noFill/>
          <a:ln cmpd="sng">
            <a:noFill/>
          </a:ln>
          <a:extLst>
            <a:ext uri="{91240B29-F687-4F45-9708-019B960494DF}">
              <a14:hiddenLine xmlns:a14="http://schemas.microsoft.com/office/drawing/2010/main" cmpd="sng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normAutofit/>
          </a:bodyPr>
          <a:lstStyle/>
          <a:p>
            <a:pPr marL="0" algn="ctr" defTabSz="457200" rtl="0" eaLnBrk="1" latinLnBrk="0" hangingPunct="1">
              <a:buNone/>
            </a:pPr>
            <a:r>
              <a:rPr lang="en-GB" sz="1200" b="0" i="0" u="none">
                <a:solidFill>
                  <a:srgbClr val="000000"/>
                </a:solidFill>
                <a:latin typeface="Times New Roman" panose="02020603050405020304" pitchFamily="18" charset="0"/>
              </a:rPr>
              <a:t> 
</a:t>
            </a:r>
            <a:r>
              <a:rPr lang="en-GB" sz="1200" b="0" i="0" u="none">
                <a:solidFill>
                  <a:srgbClr val="00C000"/>
                </a:solidFill>
                <a:latin typeface="Tahoma" panose="020B0604030504040204" pitchFamily="34" charset="0"/>
              </a:rPr>
              <a:t>Non-Sensitive Information</a:t>
            </a:r>
          </a:p>
        </p:txBody>
      </p:sp>
    </p:spTree>
    <p:extLst>
      <p:ext uri="{BB962C8B-B14F-4D97-AF65-F5344CB8AC3E}">
        <p14:creationId xmlns:p14="http://schemas.microsoft.com/office/powerpoint/2010/main" val="3669899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80E11F-63F8-4B29-8B08-BA8EB895848D}"/>
              </a:ext>
            </a:extLst>
          </p:cNvPr>
          <p:cNvSpPr txBox="1"/>
          <p:nvPr userDrawn="1">
            <p:custDataLst>
              <p:tags r:id="rId1"/>
            </p:custDataLst>
          </p:nvPr>
        </p:nvSpPr>
        <p:spPr>
          <a:xfrm>
            <a:off x="127000" y="127000"/>
            <a:ext cx="7305675" cy="461665"/>
          </a:xfrm>
          <a:prstGeom prst="rect">
            <a:avLst/>
          </a:prstGeom>
          <a:noFill/>
          <a:ln cmpd="sng">
            <a:noFill/>
          </a:ln>
          <a:extLst>
            <a:ext uri="{91240B29-F687-4F45-9708-019B960494DF}">
              <a14:hiddenLine xmlns:a14="http://schemas.microsoft.com/office/drawing/2010/main" cmpd="sng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normAutofit/>
          </a:bodyPr>
          <a:lstStyle/>
          <a:p>
            <a:pPr marL="0" algn="ctr" defTabSz="457200" rtl="0" eaLnBrk="1" latinLnBrk="0" hangingPunct="1">
              <a:buNone/>
            </a:pPr>
            <a:r>
              <a:rPr lang="en-GB" sz="1200" b="0" i="0" u="none">
                <a:solidFill>
                  <a:srgbClr val="000000"/>
                </a:solidFill>
                <a:latin typeface="Times New Roman" panose="02020603050405020304" pitchFamily="18" charset="0"/>
              </a:rPr>
              <a:t> 
</a:t>
            </a:r>
            <a:r>
              <a:rPr lang="en-GB" sz="1200" b="0" i="0" u="none">
                <a:solidFill>
                  <a:srgbClr val="00C000"/>
                </a:solidFill>
                <a:latin typeface="Tahoma" panose="020B0604030504040204" pitchFamily="34" charset="0"/>
              </a:rPr>
              <a:t>Non-Sensitive Information</a:t>
            </a:r>
          </a:p>
        </p:txBody>
      </p:sp>
    </p:spTree>
    <p:extLst>
      <p:ext uri="{BB962C8B-B14F-4D97-AF65-F5344CB8AC3E}">
        <p14:creationId xmlns:p14="http://schemas.microsoft.com/office/powerpoint/2010/main" val="32508545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1D80582-8C23-4E33-9D47-8F91D927BB9E}"/>
              </a:ext>
            </a:extLst>
          </p:cNvPr>
          <p:cNvSpPr txBox="1"/>
          <p:nvPr userDrawn="1">
            <p:custDataLst>
              <p:tags r:id="rId1"/>
            </p:custDataLst>
          </p:nvPr>
        </p:nvSpPr>
        <p:spPr>
          <a:xfrm>
            <a:off x="127000" y="127000"/>
            <a:ext cx="7305675" cy="461665"/>
          </a:xfrm>
          <a:prstGeom prst="rect">
            <a:avLst/>
          </a:prstGeom>
          <a:noFill/>
          <a:ln cmpd="sng">
            <a:noFill/>
          </a:ln>
          <a:extLst>
            <a:ext uri="{91240B29-F687-4F45-9708-019B960494DF}">
              <a14:hiddenLine xmlns:a14="http://schemas.microsoft.com/office/drawing/2010/main" cmpd="sng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normAutofit/>
          </a:bodyPr>
          <a:lstStyle/>
          <a:p>
            <a:pPr marL="0" algn="ctr" defTabSz="457200" rtl="0" eaLnBrk="1" latinLnBrk="0" hangingPunct="1">
              <a:buNone/>
            </a:pPr>
            <a:r>
              <a:rPr lang="en-GB" sz="1200" b="0" i="0" u="none">
                <a:solidFill>
                  <a:srgbClr val="000000"/>
                </a:solidFill>
                <a:latin typeface="Times New Roman" panose="02020603050405020304" pitchFamily="18" charset="0"/>
              </a:rPr>
              <a:t> 
</a:t>
            </a:r>
            <a:r>
              <a:rPr lang="en-GB" sz="1200" b="0" i="0" u="none">
                <a:solidFill>
                  <a:srgbClr val="00C000"/>
                </a:solidFill>
                <a:latin typeface="Tahoma" panose="020B0604030504040204" pitchFamily="34" charset="0"/>
              </a:rPr>
              <a:t>Non-Sensitive Information</a:t>
            </a:r>
          </a:p>
        </p:txBody>
      </p:sp>
    </p:spTree>
    <p:extLst>
      <p:ext uri="{BB962C8B-B14F-4D97-AF65-F5344CB8AC3E}">
        <p14:creationId xmlns:p14="http://schemas.microsoft.com/office/powerpoint/2010/main" val="30906904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C80FE54-0CE0-436B-8454-E127030B2533}"/>
              </a:ext>
            </a:extLst>
          </p:cNvPr>
          <p:cNvSpPr txBox="1"/>
          <p:nvPr userDrawn="1">
            <p:custDataLst>
              <p:tags r:id="rId1"/>
            </p:custDataLst>
          </p:nvPr>
        </p:nvSpPr>
        <p:spPr>
          <a:xfrm>
            <a:off x="127000" y="127000"/>
            <a:ext cx="7305675" cy="461665"/>
          </a:xfrm>
          <a:prstGeom prst="rect">
            <a:avLst/>
          </a:prstGeom>
          <a:noFill/>
          <a:ln cmpd="sng">
            <a:noFill/>
          </a:ln>
          <a:extLst>
            <a:ext uri="{91240B29-F687-4F45-9708-019B960494DF}">
              <a14:hiddenLine xmlns:a14="http://schemas.microsoft.com/office/drawing/2010/main" cmpd="sng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normAutofit/>
          </a:bodyPr>
          <a:lstStyle/>
          <a:p>
            <a:pPr marL="0" algn="ctr" defTabSz="457200" rtl="0" eaLnBrk="1" latinLnBrk="0" hangingPunct="1">
              <a:buNone/>
            </a:pPr>
            <a:r>
              <a:rPr lang="en-GB" sz="1200" b="0" i="0" u="none">
                <a:solidFill>
                  <a:srgbClr val="000000"/>
                </a:solidFill>
                <a:latin typeface="Times New Roman" panose="02020603050405020304" pitchFamily="18" charset="0"/>
              </a:rPr>
              <a:t> 
</a:t>
            </a:r>
            <a:r>
              <a:rPr lang="en-GB" sz="1200" b="0" i="0" u="none">
                <a:solidFill>
                  <a:srgbClr val="00C000"/>
                </a:solidFill>
                <a:latin typeface="Tahoma" panose="020B0604030504040204" pitchFamily="34" charset="0"/>
              </a:rPr>
              <a:t>Non-Sensitive Information</a:t>
            </a:r>
          </a:p>
        </p:txBody>
      </p:sp>
    </p:spTree>
    <p:extLst>
      <p:ext uri="{BB962C8B-B14F-4D97-AF65-F5344CB8AC3E}">
        <p14:creationId xmlns:p14="http://schemas.microsoft.com/office/powerpoint/2010/main" val="10640717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91477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C2D5A833-9863-482A-A1D8-E1C5115EF3B1}"/>
              </a:ext>
            </a:extLst>
          </p:cNvPr>
          <p:cNvSpPr txBox="1"/>
          <p:nvPr/>
        </p:nvSpPr>
        <p:spPr>
          <a:xfrm>
            <a:off x="5374597" y="640433"/>
            <a:ext cx="12496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At a Glance</a:t>
            </a:r>
          </a:p>
        </p:txBody>
      </p:sp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F65A88A4-2AB8-43F1-8E28-0F015C2101FA}"/>
              </a:ext>
            </a:extLst>
          </p:cNvPr>
          <p:cNvSpPr>
            <a:spLocks noGrp="1"/>
          </p:cNvSpPr>
          <p:nvPr/>
        </p:nvSpPr>
        <p:spPr>
          <a:xfrm>
            <a:off x="550976" y="2025869"/>
            <a:ext cx="6457722" cy="8191049"/>
          </a:xfrm>
          <a:prstGeom prst="rect">
            <a:avLst/>
          </a:prstGeom>
        </p:spPr>
        <p:txBody>
          <a:bodyPr vert="horz" lIns="0" tIns="0" rIns="0" bIns="0" numCol="1" spcCol="457200" rtlCol="0">
            <a:noAutofit/>
          </a:bodyPr>
          <a:lstStyle/>
          <a:p>
            <a:pPr marL="342900" marR="0" lvl="0" indent="-342900">
              <a:spcBef>
                <a:spcPts val="0"/>
              </a:spcBef>
              <a:buFont typeface="Wingdings" panose="05000000000000000000" pitchFamily="2" charset="2"/>
              <a:buChar char=""/>
              <a:tabLst>
                <a:tab pos="457200" algn="l"/>
                <a:tab pos="7630160" algn="r"/>
              </a:tabLst>
            </a:pPr>
            <a:r>
              <a:rPr lang="en-US" sz="1200" b="1" dirty="0">
                <a:solidFill>
                  <a:srgbClr val="00475D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Low Latency Raw Market Data  </a:t>
            </a:r>
            <a:endParaRPr lang="en-GB" sz="1200" dirty="0">
              <a:effectLst/>
              <a:ea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tabLst>
                <a:tab pos="7630160" algn="r"/>
              </a:tabLst>
            </a:pPr>
            <a:r>
              <a:rPr lang="en-US" sz="1200" dirty="0">
                <a:solidFill>
                  <a:srgbClr val="00475D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Market data delivery from over 300+ Global Exchanges.  Equities, Futures, Options, Fixed Income </a:t>
            </a:r>
          </a:p>
          <a:p>
            <a:pPr marL="0" marR="0">
              <a:spcBef>
                <a:spcPts val="0"/>
              </a:spcBef>
              <a:tabLst>
                <a:tab pos="7630160" algn="r"/>
              </a:tabLst>
            </a:pPr>
            <a:r>
              <a:rPr lang="en-US" sz="1200" dirty="0">
                <a:solidFill>
                  <a:srgbClr val="00475D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and FX in Exchange native format. </a:t>
            </a:r>
          </a:p>
          <a:p>
            <a:pPr marL="0" marR="0">
              <a:spcBef>
                <a:spcPts val="0"/>
              </a:spcBef>
              <a:tabLst>
                <a:tab pos="7630160" algn="r"/>
              </a:tabLst>
            </a:pPr>
            <a:r>
              <a:rPr lang="en-US" sz="1200" b="1" dirty="0">
                <a:solidFill>
                  <a:srgbClr val="00475D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ULL Layer 1 </a:t>
            </a:r>
            <a:r>
              <a:rPr lang="en-US" sz="1200" dirty="0">
                <a:solidFill>
                  <a:srgbClr val="00475D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connectivity available, if needed,  with &lt;5ns execution to local venues.</a:t>
            </a:r>
          </a:p>
          <a:p>
            <a:pPr marL="0" marR="0">
              <a:spcBef>
                <a:spcPts val="0"/>
              </a:spcBef>
              <a:tabLst>
                <a:tab pos="7630160" algn="r"/>
              </a:tabLst>
            </a:pPr>
            <a:endParaRPr lang="en-US" sz="1200" dirty="0">
              <a:solidFill>
                <a:srgbClr val="00475D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buFont typeface="Wingdings" panose="05000000000000000000" pitchFamily="2" charset="2"/>
              <a:buChar char=""/>
              <a:tabLst>
                <a:tab pos="457200" algn="l"/>
                <a:tab pos="7630160" algn="r"/>
              </a:tabLst>
            </a:pPr>
            <a:r>
              <a:rPr lang="en-US" sz="1200" b="1" dirty="0">
                <a:solidFill>
                  <a:srgbClr val="00475D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Consolidated and Normalized Global Market Data </a:t>
            </a:r>
            <a:r>
              <a:rPr lang="en-US" sz="1200" dirty="0">
                <a:solidFill>
                  <a:srgbClr val="00475D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R="0" lvl="0">
              <a:spcBef>
                <a:spcPts val="0"/>
              </a:spcBef>
              <a:tabLst>
                <a:tab pos="457200" algn="l"/>
                <a:tab pos="7630160" algn="r"/>
              </a:tabLst>
            </a:pPr>
            <a:r>
              <a:rPr lang="en-US" sz="1200" dirty="0" err="1">
                <a:solidFill>
                  <a:srgbClr val="00475D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ActivFeed</a:t>
            </a:r>
            <a:r>
              <a:rPr lang="en-US" sz="1200" dirty="0">
                <a:solidFill>
                  <a:srgbClr val="00475D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en-US" sz="1200" dirty="0">
                <a:solidFill>
                  <a:srgbClr val="00475D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300+ Global Exchanges across all asset classes through a single API.  Real-time, delayed, conflated, or end of day FTP delivery.  Entitlement Control and Reporting for full VOR support</a:t>
            </a:r>
          </a:p>
          <a:p>
            <a:pPr marR="0" lvl="0">
              <a:spcBef>
                <a:spcPts val="0"/>
              </a:spcBef>
              <a:tabLst>
                <a:tab pos="457200" algn="l"/>
                <a:tab pos="7630160" algn="r"/>
              </a:tabLst>
            </a:pPr>
            <a:endParaRPr lang="en-US" sz="1200" dirty="0">
              <a:solidFill>
                <a:srgbClr val="00475D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"/>
              <a:tabLst>
                <a:tab pos="457200" algn="l"/>
                <a:tab pos="7630160" algn="r"/>
              </a:tabLst>
            </a:pPr>
            <a:r>
              <a:rPr lang="en-US" sz="1200" b="1" dirty="0">
                <a:solidFill>
                  <a:srgbClr val="00475D"/>
                </a:solidFill>
                <a:effectLst/>
                <a:ea typeface="Times New Roman" panose="02020603050405020304" pitchFamily="18" charset="0"/>
              </a:rPr>
              <a:t>Global Hosting/Co-Located Managed Infrastructure with Hardware as a Service </a:t>
            </a:r>
            <a:endParaRPr lang="en-GB" sz="1200" dirty="0">
              <a:effectLst/>
              <a:ea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tabLst>
                <a:tab pos="457200" algn="l"/>
                <a:tab pos="7630160" algn="r"/>
              </a:tabLst>
            </a:pPr>
            <a:r>
              <a:rPr lang="en-US" sz="1200" dirty="0">
                <a:solidFill>
                  <a:srgbClr val="00475D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Dedicated or shared hosting in 40+ data centers globally. Bare metal or Virtual Servers, network devices, storage solutions available. With investment grade security certification (SSAE 18; SOC 1&amp;2; ISAE 3402)</a:t>
            </a:r>
          </a:p>
          <a:p>
            <a:pPr marL="0" marR="0">
              <a:spcBef>
                <a:spcPts val="0"/>
              </a:spcBef>
              <a:tabLst>
                <a:tab pos="457200" algn="l"/>
                <a:tab pos="7630160" algn="r"/>
              </a:tabLst>
            </a:pPr>
            <a:r>
              <a:rPr lang="en-US" sz="1200" b="1" dirty="0">
                <a:solidFill>
                  <a:srgbClr val="00475D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Cloud Connect - </a:t>
            </a:r>
            <a:r>
              <a:rPr lang="en-US" sz="1200" dirty="0">
                <a:solidFill>
                  <a:srgbClr val="00475D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direct, secure and flexible connectivity to AWS, Google and Azure available.</a:t>
            </a:r>
          </a:p>
          <a:p>
            <a:pPr marL="0" marR="0">
              <a:spcBef>
                <a:spcPts val="0"/>
              </a:spcBef>
              <a:tabLst>
                <a:tab pos="457200" algn="l"/>
                <a:tab pos="7630160" algn="r"/>
              </a:tabLst>
            </a:pPr>
            <a:endParaRPr lang="en-GB" sz="12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"/>
              <a:tabLst>
                <a:tab pos="457200" algn="l"/>
                <a:tab pos="7630160" algn="r"/>
              </a:tabLst>
            </a:pPr>
            <a:r>
              <a:rPr lang="en-US" sz="1200" b="1" dirty="0">
                <a:solidFill>
                  <a:srgbClr val="00475D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Exchange Order Entry and Physical Connectivity</a:t>
            </a:r>
            <a:endParaRPr lang="en-GB" sz="1200" dirty="0">
              <a:effectLst/>
              <a:ea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800"/>
              </a:spcAft>
              <a:tabLst>
                <a:tab pos="7630160" algn="r"/>
              </a:tabLst>
            </a:pPr>
            <a:r>
              <a:rPr lang="en-US" sz="1200" dirty="0">
                <a:solidFill>
                  <a:srgbClr val="00475D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Managed Fix connectivity to Exchanges, Brokers, Dark Pools, etc.</a:t>
            </a:r>
            <a:endParaRPr lang="en-GB" sz="12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buFont typeface="Wingdings" panose="05000000000000000000" pitchFamily="2" charset="2"/>
              <a:buChar char=""/>
              <a:tabLst>
                <a:tab pos="457200" algn="l"/>
                <a:tab pos="7630160" algn="r"/>
              </a:tabLst>
            </a:pPr>
            <a:r>
              <a:rPr lang="en-US" sz="1200" b="1" dirty="0">
                <a:solidFill>
                  <a:srgbClr val="00475D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Historical Data Services </a:t>
            </a:r>
          </a:p>
          <a:p>
            <a:pPr marR="0" lvl="0">
              <a:spcBef>
                <a:spcPts val="0"/>
              </a:spcBef>
              <a:tabLst>
                <a:tab pos="457200" algn="l"/>
                <a:tab pos="7630160" algn="r"/>
              </a:tabLst>
            </a:pPr>
            <a:r>
              <a:rPr lang="en-US" sz="1200" dirty="0">
                <a:solidFill>
                  <a:srgbClr val="00475D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On Demand Historical Tick-by-Tick and Daily Data for all 300+ Global Exchanges some as far back as 10 years accessed via our historical archive in AWS S3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  <a:tabLst>
                <a:tab pos="457200" algn="l"/>
                <a:tab pos="7630160" algn="r"/>
              </a:tabLst>
            </a:pPr>
            <a:endParaRPr lang="en-US" sz="1200" dirty="0">
              <a:solidFill>
                <a:srgbClr val="00475D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"/>
              <a:tabLst>
                <a:tab pos="457200" algn="l"/>
                <a:tab pos="7630160" algn="r"/>
              </a:tabLst>
            </a:pPr>
            <a:r>
              <a:rPr lang="en-US" sz="1200" b="1" dirty="0">
                <a:solidFill>
                  <a:srgbClr val="00475D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Ultra Low Latency Managed Ticker Plant </a:t>
            </a:r>
            <a:r>
              <a:rPr lang="en-US" sz="1200" b="1" dirty="0" err="1">
                <a:solidFill>
                  <a:srgbClr val="00475D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Feedhandler</a:t>
            </a:r>
            <a:r>
              <a:rPr lang="en-US" sz="1200" b="1" dirty="0">
                <a:solidFill>
                  <a:srgbClr val="00475D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  <a:tabLst>
                <a:tab pos="457200" algn="l"/>
                <a:tab pos="7630160" algn="r"/>
              </a:tabLst>
            </a:pPr>
            <a:r>
              <a:rPr lang="en-US" sz="1200" dirty="0">
                <a:solidFill>
                  <a:srgbClr val="00475D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ACTIV One Platform (AOP) for direct exchange feed processing with single digit microsecond latency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  <a:tabLst>
                <a:tab pos="457200" algn="l"/>
                <a:tab pos="7630160" algn="r"/>
              </a:tabLst>
            </a:pPr>
            <a:endParaRPr lang="en-US" sz="1200" dirty="0">
              <a:solidFill>
                <a:srgbClr val="00475D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"/>
              <a:tabLst>
                <a:tab pos="457200" algn="l"/>
                <a:tab pos="7630160" algn="r"/>
              </a:tabLst>
            </a:pPr>
            <a:r>
              <a:rPr lang="en-US" sz="1200" b="1" dirty="0">
                <a:solidFill>
                  <a:srgbClr val="00475D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Enterprise Data Integration Services (EDIS) 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  <a:tabLst>
                <a:tab pos="457200" algn="l"/>
                <a:tab pos="7630160" algn="r"/>
              </a:tabLst>
            </a:pPr>
            <a:r>
              <a:rPr lang="en-US" sz="1200" dirty="0">
                <a:solidFill>
                  <a:srgbClr val="00475D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Seamlessly interoperate with various platforms and 3rd party data sources in native form, including integration into Refinitiv’s TREP,  Bloomberg, Solace, </a:t>
            </a:r>
            <a:r>
              <a:rPr lang="en-US" sz="1200" dirty="0" err="1">
                <a:solidFill>
                  <a:srgbClr val="00475D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OpenMAMA</a:t>
            </a:r>
            <a:r>
              <a:rPr lang="en-US" sz="1200" dirty="0">
                <a:solidFill>
                  <a:srgbClr val="00475D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etc.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  <a:tabLst>
                <a:tab pos="457200" algn="l"/>
                <a:tab pos="7630160" algn="r"/>
              </a:tabLst>
            </a:pPr>
            <a:endParaRPr lang="en-US" sz="1200" dirty="0">
              <a:solidFill>
                <a:srgbClr val="00475D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"/>
              <a:tabLst>
                <a:tab pos="457200" algn="l"/>
                <a:tab pos="7630160" algn="r"/>
              </a:tabLst>
            </a:pPr>
            <a:r>
              <a:rPr lang="en-GB" sz="1200" b="1" dirty="0">
                <a:solidFill>
                  <a:srgbClr val="00475D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Global Managed Connectivity</a:t>
            </a:r>
            <a:endParaRPr lang="en-GB" sz="1200" dirty="0">
              <a:effectLst/>
              <a:ea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800"/>
              </a:spcAft>
              <a:tabLst>
                <a:tab pos="7630160" algn="r"/>
              </a:tabLst>
            </a:pPr>
            <a:r>
              <a:rPr lang="en-US" sz="1200" dirty="0">
                <a:solidFill>
                  <a:srgbClr val="00475D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Low latency bandwidth on carrier neutral network for transit between global data centers</a:t>
            </a:r>
            <a:endParaRPr lang="en-GB" sz="12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"/>
              <a:tabLst>
                <a:tab pos="457200" algn="l"/>
                <a:tab pos="7630160" algn="r"/>
              </a:tabLst>
            </a:pPr>
            <a:r>
              <a:rPr lang="en-GB" sz="1200" b="1" dirty="0">
                <a:solidFill>
                  <a:srgbClr val="00475D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Time as-a-Service</a:t>
            </a:r>
            <a:endParaRPr lang="en-GB" sz="1200" dirty="0">
              <a:effectLst/>
              <a:ea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800"/>
              </a:spcAft>
              <a:tabLst>
                <a:tab pos="7630160" algn="r"/>
              </a:tabLst>
            </a:pPr>
            <a:r>
              <a:rPr lang="en-US" sz="1200" dirty="0">
                <a:solidFill>
                  <a:srgbClr val="00475D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Connects hosted servers to a PTP boundary clock connecting back to the nearest GPS-source grandmaster. Raw PPS signal available for maximum precision.</a:t>
            </a:r>
            <a:endParaRPr lang="en-GB" sz="12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"/>
              <a:tabLst>
                <a:tab pos="457200" algn="l"/>
                <a:tab pos="7630160" algn="r"/>
              </a:tabLst>
            </a:pPr>
            <a:r>
              <a:rPr lang="en-US" sz="1200" b="1" dirty="0">
                <a:solidFill>
                  <a:srgbClr val="00475D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Storage as a Service</a:t>
            </a:r>
            <a:endParaRPr lang="en-GB" sz="1200" dirty="0">
              <a:effectLst/>
              <a:ea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800"/>
              </a:spcAft>
              <a:tabLst>
                <a:tab pos="7630160" algn="r"/>
              </a:tabLst>
            </a:pPr>
            <a:r>
              <a:rPr lang="en-US" sz="1200" dirty="0">
                <a:solidFill>
                  <a:srgbClr val="00475D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Fully managed servers directly connected to and supported by our PURE storage fabric. </a:t>
            </a:r>
            <a:endParaRPr lang="en-GB" sz="12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"/>
              <a:tabLst>
                <a:tab pos="457200" algn="l"/>
                <a:tab pos="7630160" algn="r"/>
              </a:tabLst>
            </a:pPr>
            <a:r>
              <a:rPr lang="en-US" sz="1200" b="1" dirty="0">
                <a:solidFill>
                  <a:srgbClr val="00475D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Managed Office Technology as a Service</a:t>
            </a:r>
            <a:endParaRPr lang="en-GB" sz="1200" dirty="0">
              <a:effectLst/>
              <a:ea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800"/>
              </a:spcAft>
              <a:tabLst>
                <a:tab pos="7630160" algn="r"/>
              </a:tabLst>
            </a:pPr>
            <a:r>
              <a:rPr lang="en-US" sz="1200" dirty="0">
                <a:solidFill>
                  <a:srgbClr val="00475D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Fully managed IT solution, from email and office applications to telephony and mobile access priced as a flat per user monthly fee </a:t>
            </a:r>
            <a:endParaRPr lang="en-GB" sz="12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"/>
              <a:tabLst>
                <a:tab pos="457200" algn="l"/>
                <a:tab pos="7630160" algn="r"/>
              </a:tabLst>
            </a:pPr>
            <a:r>
              <a:rPr lang="en-US" sz="1200" b="1" dirty="0">
                <a:solidFill>
                  <a:srgbClr val="00475D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Professional Services</a:t>
            </a:r>
            <a:endParaRPr lang="en-GB" sz="1200" dirty="0">
              <a:effectLst/>
              <a:ea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800"/>
              </a:spcAft>
              <a:tabLst>
                <a:tab pos="7630160" algn="r"/>
              </a:tabLst>
            </a:pPr>
            <a:r>
              <a:rPr lang="en-US" sz="1200" dirty="0">
                <a:solidFill>
                  <a:srgbClr val="00475D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Systems Integration (dedicated Networks, Unix, WA, DBA); Project Management; Purchasing and logistics; Security management; Virtual CTO / CSO services; Technology consultancy </a:t>
            </a:r>
            <a:endParaRPr lang="en-GB" sz="12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591404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JCLASSIFIERTOPTEXTBOX" val="{CLASSIFIER}"/>
  <p:tag name="BJHEADERFOOTERLABEL" val="TRUE"/>
  <p:tag name="BJHEADERFOOTERTEXTLABEL" val=" &#10;Non-Sensitive Information"/>
  <p:tag name="BJHEADERFOOTERTEXTMARKING" val=" &#10;Non-Sensitive Information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JCLASSIFIERTOPTEXTBOX" val="{CLASSIFIER}"/>
  <p:tag name="BJHEADERFOOTERLABEL" val="TRUE"/>
  <p:tag name="BJHEADERFOOTERTEXTLABEL" val=" &#10;Non-Sensitive Information"/>
  <p:tag name="BJHEADERFOOTERTEXTMARKING" val=" &#10;Non-Sensitive Information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JCLASSIFIERTOPTEXTBOX" val="{CLASSIFIER}"/>
  <p:tag name="BJHEADERFOOTERLABEL" val="TRUE"/>
  <p:tag name="BJHEADERFOOTERTEXTLABEL" val=" &#10;Non-Sensitive Information"/>
  <p:tag name="BJHEADERFOOTERTEXTMARKING" val=" &#10;Non-Sensitive Information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JCLASSIFIERTOPTEXTBOX" val="{CLASSIFIER}"/>
  <p:tag name="BJHEADERFOOTERLABEL" val="TRUE"/>
  <p:tag name="BJHEADERFOOTERTEXTLABEL" val=" &#10;Non-Sensitive Information"/>
  <p:tag name="BJHEADERFOOTERTEXTMARKING" val=" &#10;Non-Sensitive Information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JCLASSIFIERTOPTEXTBOX" val="{CLASSIFIER}"/>
  <p:tag name="BJHEADERFOOTERLABEL" val="TRUE"/>
  <p:tag name="BJHEADERFOOTERTEXTLABEL" val=" &#10;Non-Sensitive Information"/>
  <p:tag name="BJHEADERFOOTERTEXTMARKING" val=" &#10;Non-Sensitive Information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JCLASSIFIERTOPTEXTBOX" val="{CLASSIFIER}"/>
  <p:tag name="BJHEADERFOOTERLABEL" val="TRUE"/>
  <p:tag name="BJHEADERFOOTERTEXTLABEL" val=" &#10;Non-Sensitive Information"/>
  <p:tag name="BJHEADERFOOTERTEXTMARKING" val=" &#10;Non-Sensitive Information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JCLASSIFIERTOPTEXTBOX" val="{CLASSIFIER}"/>
  <p:tag name="BJHEADERFOOTERLABEL" val="TRUE"/>
  <p:tag name="BJHEADERFOOTERTEXTLABEL" val=" &#10;Non-Sensitive Information"/>
  <p:tag name="BJHEADERFOOTERTEXTMARKING" val=" &#10;Non-Sensitive Information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JCLASSIFIERTOPTEXTBOX" val="{CLASSIFIER}"/>
  <p:tag name="BJHEADERFOOTERLABEL" val="TRUE"/>
  <p:tag name="BJHEADERFOOTERTEXTLABEL" val=" &#10;Non-Sensitive Information"/>
  <p:tag name="BJHEADERFOOTERTEXTMARKING" val=" &#10;Non-Sensitive Information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JCLASSIFIERTOPTEXTBOX" val="{CLASSIFIER}"/>
  <p:tag name="BJHEADERFOOTERLABEL" val="TRUE"/>
  <p:tag name="BJHEADERFOOTERTEXTLABEL" val=" &#10;Non-Sensitive Information"/>
  <p:tag name="BJHEADERFOOTERTEXTMARKING" val=" &#10;Non-Sensitive Information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JCLASSIFIERTOPTEXTBOX" val="{CLASSIFIER}"/>
  <p:tag name="BJHEADERFOOTERLABEL" val="TRUE"/>
  <p:tag name="BJHEADERFOOTERTEXTLABEL" val=" &#10;Non-Sensitive Information"/>
  <p:tag name="BJHEADERFOOTERTEXTMARKING" val=" &#10;Non-Sensitive Information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JCLASSIFIERTOPTEXTBOX" val="{CLASSIFIER}"/>
  <p:tag name="BJHEADERFOOTERLABEL" val="TRUE"/>
  <p:tag name="BJHEADERFOOTERTEXTLABEL" val=" &#10;Non-Sensitive Information"/>
  <p:tag name="BJHEADERFOOTERTEXTMARKING" val=" &#10;Non-Sensitive Information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sisl xmlns:xsd="http://www.w3.org/2001/XMLSchema" xmlns:xsi="http://www.w3.org/2001/XMLSchema-instance" xmlns="http://www.boldonjames.com/2008/01/sie/internal/label" sislVersion="0" policy="9f062038-0d1e-4c05-b70b-087e0f2e775f" origin="userSelected">
  <element uid="id_classification_nonbusiness" value=""/>
</sisl>
</file>

<file path=customXml/itemProps1.xml><?xml version="1.0" encoding="utf-8"?>
<ds:datastoreItem xmlns:ds="http://schemas.openxmlformats.org/officeDocument/2006/customXml" ds:itemID="{3C20B0C7-DE59-4443-8725-99EFEB226547}">
  <ds:schemaRefs>
    <ds:schemaRef ds:uri="http://www.w3.org/2001/XMLSchema"/>
    <ds:schemaRef ds:uri="http://www.boldonjames.com/2008/01/sie/internal/label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6720</TotalTime>
  <Words>388</Words>
  <Application>Microsoft Office PowerPoint</Application>
  <PresentationFormat>Custom</PresentationFormat>
  <Paragraphs>35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Tahoma</vt:lpstr>
      <vt:lpstr>Times New Roman</vt:lpstr>
      <vt:lpstr>Wingdings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McAleer, Niall</dc:creator>
  <cp:lastModifiedBy>Zinone, Paul</cp:lastModifiedBy>
  <cp:revision>56</cp:revision>
  <dcterms:created xsi:type="dcterms:W3CDTF">2020-10-30T16:46:39Z</dcterms:created>
  <dcterms:modified xsi:type="dcterms:W3CDTF">2022-03-23T14:13:46Z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IndexRef">
    <vt:lpwstr>c65342ca-6e2a-4735-b2a6-18a784527bcd</vt:lpwstr>
  </property>
  <property fmtid="{D5CDD505-2E9C-101B-9397-08002B2CF9AE}" pid="3" name="bjSaver">
    <vt:lpwstr>0l4EybW5ylutOZIIEjR46l+yIeda9qQG</vt:lpwstr>
  </property>
  <property fmtid="{D5CDD505-2E9C-101B-9397-08002B2CF9AE}" pid="4" name="bjDocumentLabelXML">
    <vt:lpwstr>&lt;?xml version="1.0" encoding="us-ascii"?&gt;&lt;sisl xmlns:xsd="http://www.w3.org/2001/XMLSchema" xmlns:xsi="http://www.w3.org/2001/XMLSchema-instance" sislVersion="0" policy="9f062038-0d1e-4c05-b70b-087e0f2e775f" origin="userSelected" xmlns="http://www.boldonj</vt:lpwstr>
  </property>
  <property fmtid="{D5CDD505-2E9C-101B-9397-08002B2CF9AE}" pid="5" name="bjDocumentLabelXML-0">
    <vt:lpwstr>ames.com/2008/01/sie/internal/label"&gt;&lt;element uid="id_classification_nonbusiness" value="" /&gt;&lt;/sisl&gt;</vt:lpwstr>
  </property>
  <property fmtid="{D5CDD505-2E9C-101B-9397-08002B2CF9AE}" pid="6" name="bjDocumentSecurityLabel">
    <vt:lpwstr>Non-Sensitive Information</vt:lpwstr>
  </property>
</Properties>
</file>